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9" r:id="rId3"/>
    <p:sldId id="257" r:id="rId4"/>
    <p:sldId id="267" r:id="rId5"/>
    <p:sldId id="258" r:id="rId6"/>
    <p:sldId id="259"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7" autoAdjust="0"/>
  </p:normalViewPr>
  <p:slideViewPr>
    <p:cSldViewPr snapToGrid="0">
      <p:cViewPr varScale="1">
        <p:scale>
          <a:sx n="84" d="100"/>
          <a:sy n="84" d="100"/>
        </p:scale>
        <p:origin x="624" y="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4.jpg"/></Relationships>
</file>

<file path=ppt/diagrams/_rels/data2.xml.rels><?xml version="1.0" encoding="UTF-8" standalone="yes"?>
<Relationships xmlns="http://schemas.openxmlformats.org/package/2006/relationships"><Relationship Id="rId1" Type="http://schemas.openxmlformats.org/officeDocument/2006/relationships/image" Target="../media/image6.jpg"/></Relationships>
</file>

<file path=ppt/diagrams/_rels/data3.xml.rels><?xml version="1.0" encoding="UTF-8" standalone="yes"?>
<Relationships xmlns="http://schemas.openxmlformats.org/package/2006/relationships"><Relationship Id="rId1" Type="http://schemas.openxmlformats.org/officeDocument/2006/relationships/image" Target="../media/image7.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9D303C-D220-480D-9FE0-62BC888E0D37}"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C1FF4D12-1621-4EF4-9DB1-56C6F489AA8A}">
      <dgm:prSet phldrT="[Text]"/>
      <dgm:spPr/>
      <dgm:t>
        <a:bodyPr/>
        <a:lstStyle/>
        <a:p>
          <a:r>
            <a:rPr lang="en-IN" dirty="0"/>
            <a:t>.</a:t>
          </a:r>
        </a:p>
      </dgm:t>
    </dgm:pt>
    <dgm:pt modelId="{D40F14C1-6F62-42B4-ABA3-65ABEDF3B59B}" type="sibTrans" cxnId="{7007FDB4-3429-4A58-BAF8-2AC8A668BA8B}">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81000" r="-81000"/>
          </a:stretch>
        </a:blipFill>
      </dgm:spPr>
      <dgm:t>
        <a:bodyPr/>
        <a:lstStyle/>
        <a:p>
          <a:endParaRPr lang="en-IN"/>
        </a:p>
      </dgm:t>
    </dgm:pt>
    <dgm:pt modelId="{E6296AFB-D675-403F-8591-E3A2147B433A}" type="parTrans" cxnId="{7007FDB4-3429-4A58-BAF8-2AC8A668BA8B}">
      <dgm:prSet/>
      <dgm:spPr/>
      <dgm:t>
        <a:bodyPr/>
        <a:lstStyle/>
        <a:p>
          <a:endParaRPr lang="en-IN"/>
        </a:p>
      </dgm:t>
    </dgm:pt>
    <dgm:pt modelId="{D2CAE3F8-52FA-427C-87B2-5F2F95FD5DF6}" type="pres">
      <dgm:prSet presAssocID="{4C9D303C-D220-480D-9FE0-62BC888E0D37}" presName="Name0" presStyleCnt="0">
        <dgm:presLayoutVars>
          <dgm:chMax val="7"/>
          <dgm:chPref val="7"/>
          <dgm:dir/>
        </dgm:presLayoutVars>
      </dgm:prSet>
      <dgm:spPr/>
    </dgm:pt>
    <dgm:pt modelId="{106E4A7E-814F-4D72-97BD-CE22343B01E8}" type="pres">
      <dgm:prSet presAssocID="{C1FF4D12-1621-4EF4-9DB1-56C6F489AA8A}" presName="parTx1" presStyleLbl="node1" presStyleIdx="0" presStyleCnt="1"/>
      <dgm:spPr/>
      <dgm:t>
        <a:bodyPr/>
        <a:lstStyle/>
        <a:p>
          <a:endParaRPr lang="en-IN"/>
        </a:p>
      </dgm:t>
    </dgm:pt>
    <dgm:pt modelId="{D32EFB62-53F2-4ED8-ACEE-41FA343AD65B}" type="pres">
      <dgm:prSet presAssocID="{D40F14C1-6F62-42B4-ABA3-65ABEDF3B59B}" presName="picture1" presStyleCnt="0"/>
      <dgm:spPr/>
    </dgm:pt>
    <dgm:pt modelId="{2E3579AC-A4AB-4970-B3F6-B0035962FC60}" type="pres">
      <dgm:prSet presAssocID="{D40F14C1-6F62-42B4-ABA3-65ABEDF3B59B}" presName="imageRepeatNode" presStyleLbl="fgImgPlace1" presStyleIdx="0" presStyleCnt="1"/>
      <dgm:spPr/>
      <dgm:t>
        <a:bodyPr/>
        <a:lstStyle/>
        <a:p>
          <a:endParaRPr lang="en-IN"/>
        </a:p>
      </dgm:t>
    </dgm:pt>
  </dgm:ptLst>
  <dgm:cxnLst>
    <dgm:cxn modelId="{7007FDB4-3429-4A58-BAF8-2AC8A668BA8B}" srcId="{4C9D303C-D220-480D-9FE0-62BC888E0D37}" destId="{C1FF4D12-1621-4EF4-9DB1-56C6F489AA8A}" srcOrd="0" destOrd="0" parTransId="{E6296AFB-D675-403F-8591-E3A2147B433A}" sibTransId="{D40F14C1-6F62-42B4-ABA3-65ABEDF3B59B}"/>
    <dgm:cxn modelId="{EF0E6CC0-9C9B-4D4A-A9E3-80C91BDF2C2E}" type="presOf" srcId="{D40F14C1-6F62-42B4-ABA3-65ABEDF3B59B}" destId="{2E3579AC-A4AB-4970-B3F6-B0035962FC60}" srcOrd="0" destOrd="0" presId="urn:microsoft.com/office/officeart/2008/layout/AscendingPictureAccentProcess"/>
    <dgm:cxn modelId="{79A01CCE-7A8F-4BF5-A963-6D478AEEFF88}" type="presOf" srcId="{4C9D303C-D220-480D-9FE0-62BC888E0D37}" destId="{D2CAE3F8-52FA-427C-87B2-5F2F95FD5DF6}" srcOrd="0" destOrd="0" presId="urn:microsoft.com/office/officeart/2008/layout/AscendingPictureAccentProcess"/>
    <dgm:cxn modelId="{01512D60-B298-4B3D-BE11-618E614FC94C}" type="presOf" srcId="{C1FF4D12-1621-4EF4-9DB1-56C6F489AA8A}" destId="{106E4A7E-814F-4D72-97BD-CE22343B01E8}" srcOrd="0" destOrd="0" presId="urn:microsoft.com/office/officeart/2008/layout/AscendingPictureAccentProcess"/>
    <dgm:cxn modelId="{D2DD1A9D-E300-4EFB-ACBB-349DF96B8D77}" type="presParOf" srcId="{D2CAE3F8-52FA-427C-87B2-5F2F95FD5DF6}" destId="{106E4A7E-814F-4D72-97BD-CE22343B01E8}" srcOrd="0" destOrd="0" presId="urn:microsoft.com/office/officeart/2008/layout/AscendingPictureAccentProcess"/>
    <dgm:cxn modelId="{BDEFE2EE-B63A-46DF-A9BB-193C8DA50B04}" type="presParOf" srcId="{D2CAE3F8-52FA-427C-87B2-5F2F95FD5DF6}" destId="{D32EFB62-53F2-4ED8-ACEE-41FA343AD65B}" srcOrd="1" destOrd="0" presId="urn:microsoft.com/office/officeart/2008/layout/AscendingPictureAccentProcess"/>
    <dgm:cxn modelId="{427C97FC-8AEB-4B3B-B941-EC270D60727E}" type="presParOf" srcId="{D32EFB62-53F2-4ED8-ACEE-41FA343AD65B}" destId="{2E3579AC-A4AB-4970-B3F6-B0035962FC60}" srcOrd="0" destOrd="0" presId="urn:microsoft.com/office/officeart/2008/layout/AscendingPictureAccent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57028B-63DC-4054-BDE1-996C52BC2595}" type="doc">
      <dgm:prSet loTypeId="urn:microsoft.com/office/officeart/2008/layout/HexagonCluster" loCatId="picture" qsTypeId="urn:microsoft.com/office/officeart/2005/8/quickstyle/simple1" qsCatId="simple" csTypeId="urn:microsoft.com/office/officeart/2005/8/colors/accent1_2" csCatId="accent1" phldr="1"/>
      <dgm:spPr/>
    </dgm:pt>
    <dgm:pt modelId="{00A2A9C0-4F4C-4F2B-A71B-8DDC12BD8461}">
      <dgm:prSet phldrT="[Text]" custT="1"/>
      <dgm:spPr/>
      <dgm:t>
        <a:bodyPr/>
        <a:lstStyle/>
        <a:p>
          <a:r>
            <a:rPr lang="en-IN" sz="2400" dirty="0"/>
            <a:t>AS ALGAE IS THE MOST EFFECTIVE THINGS WHICH CAN CONSUME CO2 FROM ENVIRONMENT</a:t>
          </a:r>
        </a:p>
      </dgm:t>
    </dgm:pt>
    <dgm:pt modelId="{645D5D13-59F1-42D4-81F0-0816D787FA76}" type="parTrans" cxnId="{EE85945D-FB11-45F2-88B7-25351700E351}">
      <dgm:prSet/>
      <dgm:spPr/>
      <dgm:t>
        <a:bodyPr/>
        <a:lstStyle/>
        <a:p>
          <a:endParaRPr lang="en-IN"/>
        </a:p>
      </dgm:t>
    </dgm:pt>
    <dgm:pt modelId="{12949ABE-9A56-41D2-BF3F-4FADBFECBF90}" type="sibTrans" cxnId="{EE85945D-FB11-45F2-88B7-25351700E351}">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15000" r="-15000"/>
          </a:stretch>
        </a:blipFill>
      </dgm:spPr>
      <dgm:t>
        <a:bodyPr/>
        <a:lstStyle/>
        <a:p>
          <a:endParaRPr lang="en-IN"/>
        </a:p>
      </dgm:t>
    </dgm:pt>
    <dgm:pt modelId="{6CA9923F-DE89-4987-A3D4-8AA254FB2645}" type="pres">
      <dgm:prSet presAssocID="{4857028B-63DC-4054-BDE1-996C52BC2595}" presName="Name0" presStyleCnt="0">
        <dgm:presLayoutVars>
          <dgm:chMax val="21"/>
          <dgm:chPref val="21"/>
        </dgm:presLayoutVars>
      </dgm:prSet>
      <dgm:spPr/>
    </dgm:pt>
    <dgm:pt modelId="{061A92E0-34CE-4000-946F-0F50A63A6F1D}" type="pres">
      <dgm:prSet presAssocID="{00A2A9C0-4F4C-4F2B-A71B-8DDC12BD8461}" presName="text1" presStyleCnt="0"/>
      <dgm:spPr/>
    </dgm:pt>
    <dgm:pt modelId="{A528695C-3404-4D64-8D92-C2BC2F582F77}" type="pres">
      <dgm:prSet presAssocID="{00A2A9C0-4F4C-4F2B-A71B-8DDC12BD8461}" presName="textRepeatNode" presStyleLbl="alignNode1" presStyleIdx="0" presStyleCnt="1">
        <dgm:presLayoutVars>
          <dgm:chMax val="0"/>
          <dgm:chPref val="0"/>
          <dgm:bulletEnabled val="1"/>
        </dgm:presLayoutVars>
      </dgm:prSet>
      <dgm:spPr/>
      <dgm:t>
        <a:bodyPr/>
        <a:lstStyle/>
        <a:p>
          <a:endParaRPr lang="en-IN"/>
        </a:p>
      </dgm:t>
    </dgm:pt>
    <dgm:pt modelId="{C04572D8-838D-4857-9228-C3EBCE3C724C}" type="pres">
      <dgm:prSet presAssocID="{00A2A9C0-4F4C-4F2B-A71B-8DDC12BD8461}" presName="textaccent1" presStyleCnt="0"/>
      <dgm:spPr/>
    </dgm:pt>
    <dgm:pt modelId="{582CB7C2-95B2-4836-9654-257ED4BF4269}" type="pres">
      <dgm:prSet presAssocID="{00A2A9C0-4F4C-4F2B-A71B-8DDC12BD8461}" presName="accentRepeatNode" presStyleLbl="solidAlignAcc1" presStyleIdx="0" presStyleCnt="2"/>
      <dgm:spPr/>
    </dgm:pt>
    <dgm:pt modelId="{A9057EB8-0326-4746-9DB3-D19823A0A56C}" type="pres">
      <dgm:prSet presAssocID="{12949ABE-9A56-41D2-BF3F-4FADBFECBF90}" presName="image1" presStyleCnt="0"/>
      <dgm:spPr/>
    </dgm:pt>
    <dgm:pt modelId="{0D7A7642-4D0E-4A48-AF53-F52ADA93B348}" type="pres">
      <dgm:prSet presAssocID="{12949ABE-9A56-41D2-BF3F-4FADBFECBF90}" presName="imageRepeatNode" presStyleLbl="alignAcc1" presStyleIdx="0" presStyleCnt="1"/>
      <dgm:spPr/>
      <dgm:t>
        <a:bodyPr/>
        <a:lstStyle/>
        <a:p>
          <a:endParaRPr lang="en-IN"/>
        </a:p>
      </dgm:t>
    </dgm:pt>
    <dgm:pt modelId="{4882945A-39D7-4D2F-BE4D-3075F0805FCB}" type="pres">
      <dgm:prSet presAssocID="{12949ABE-9A56-41D2-BF3F-4FADBFECBF90}" presName="imageaccent1" presStyleCnt="0"/>
      <dgm:spPr/>
    </dgm:pt>
    <dgm:pt modelId="{9CDCD0B3-AE39-40AE-B846-17CF8375AC20}" type="pres">
      <dgm:prSet presAssocID="{12949ABE-9A56-41D2-BF3F-4FADBFECBF90}" presName="accentRepeatNode" presStyleLbl="solidAlignAcc1" presStyleIdx="1" presStyleCnt="2"/>
      <dgm:spPr/>
    </dgm:pt>
  </dgm:ptLst>
  <dgm:cxnLst>
    <dgm:cxn modelId="{8E1A020A-E530-4D18-960C-958BC3ADAF30}" type="presOf" srcId="{00A2A9C0-4F4C-4F2B-A71B-8DDC12BD8461}" destId="{A528695C-3404-4D64-8D92-C2BC2F582F77}" srcOrd="0" destOrd="0" presId="urn:microsoft.com/office/officeart/2008/layout/HexagonCluster"/>
    <dgm:cxn modelId="{5FF7041B-4394-4693-BC4A-EA4ED1FC4962}" type="presOf" srcId="{4857028B-63DC-4054-BDE1-996C52BC2595}" destId="{6CA9923F-DE89-4987-A3D4-8AA254FB2645}" srcOrd="0" destOrd="0" presId="urn:microsoft.com/office/officeart/2008/layout/HexagonCluster"/>
    <dgm:cxn modelId="{5076D0FA-A7A0-48A4-921E-2EDCEBA6F85A}" type="presOf" srcId="{12949ABE-9A56-41D2-BF3F-4FADBFECBF90}" destId="{0D7A7642-4D0E-4A48-AF53-F52ADA93B348}" srcOrd="0" destOrd="0" presId="urn:microsoft.com/office/officeart/2008/layout/HexagonCluster"/>
    <dgm:cxn modelId="{EE85945D-FB11-45F2-88B7-25351700E351}" srcId="{4857028B-63DC-4054-BDE1-996C52BC2595}" destId="{00A2A9C0-4F4C-4F2B-A71B-8DDC12BD8461}" srcOrd="0" destOrd="0" parTransId="{645D5D13-59F1-42D4-81F0-0816D787FA76}" sibTransId="{12949ABE-9A56-41D2-BF3F-4FADBFECBF90}"/>
    <dgm:cxn modelId="{2A175666-2AD6-4870-923B-4CE6C7F308E2}" type="presParOf" srcId="{6CA9923F-DE89-4987-A3D4-8AA254FB2645}" destId="{061A92E0-34CE-4000-946F-0F50A63A6F1D}" srcOrd="0" destOrd="0" presId="urn:microsoft.com/office/officeart/2008/layout/HexagonCluster"/>
    <dgm:cxn modelId="{33273479-944D-4EB6-9EAC-68DAE75685C4}" type="presParOf" srcId="{061A92E0-34CE-4000-946F-0F50A63A6F1D}" destId="{A528695C-3404-4D64-8D92-C2BC2F582F77}" srcOrd="0" destOrd="0" presId="urn:microsoft.com/office/officeart/2008/layout/HexagonCluster"/>
    <dgm:cxn modelId="{EEAB6316-5953-4132-824C-727287924504}" type="presParOf" srcId="{6CA9923F-DE89-4987-A3D4-8AA254FB2645}" destId="{C04572D8-838D-4857-9228-C3EBCE3C724C}" srcOrd="1" destOrd="0" presId="urn:microsoft.com/office/officeart/2008/layout/HexagonCluster"/>
    <dgm:cxn modelId="{4E6F4003-448F-4C1C-BEA0-1F20716C2738}" type="presParOf" srcId="{C04572D8-838D-4857-9228-C3EBCE3C724C}" destId="{582CB7C2-95B2-4836-9654-257ED4BF4269}" srcOrd="0" destOrd="0" presId="urn:microsoft.com/office/officeart/2008/layout/HexagonCluster"/>
    <dgm:cxn modelId="{F78C4A3C-430D-4636-BD71-1AC40E56078D}" type="presParOf" srcId="{6CA9923F-DE89-4987-A3D4-8AA254FB2645}" destId="{A9057EB8-0326-4746-9DB3-D19823A0A56C}" srcOrd="2" destOrd="0" presId="urn:microsoft.com/office/officeart/2008/layout/HexagonCluster"/>
    <dgm:cxn modelId="{03AB89B1-4CF5-4F0D-A225-B3E4C219338F}" type="presParOf" srcId="{A9057EB8-0326-4746-9DB3-D19823A0A56C}" destId="{0D7A7642-4D0E-4A48-AF53-F52ADA93B348}" srcOrd="0" destOrd="0" presId="urn:microsoft.com/office/officeart/2008/layout/HexagonCluster"/>
    <dgm:cxn modelId="{4A556DCB-999F-403A-89D0-A560E9C04ED1}" type="presParOf" srcId="{6CA9923F-DE89-4987-A3D4-8AA254FB2645}" destId="{4882945A-39D7-4D2F-BE4D-3075F0805FCB}" srcOrd="3" destOrd="0" presId="urn:microsoft.com/office/officeart/2008/layout/HexagonCluster"/>
    <dgm:cxn modelId="{872718A7-FED2-4776-AA74-D5979BBDBFCD}" type="presParOf" srcId="{4882945A-39D7-4D2F-BE4D-3075F0805FCB}" destId="{9CDCD0B3-AE39-40AE-B846-17CF8375AC20}" srcOrd="0" destOrd="0" presId="urn:microsoft.com/office/officeart/2008/layout/Hexagon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9C8BEEF-18F0-43D7-A778-F090F05B4164}" type="doc">
      <dgm:prSet loTypeId="urn:microsoft.com/office/officeart/2005/8/layout/hProcess10" loCatId="process" qsTypeId="urn:microsoft.com/office/officeart/2005/8/quickstyle/simple1" qsCatId="simple" csTypeId="urn:microsoft.com/office/officeart/2005/8/colors/accent1_2" csCatId="accent1" phldr="1"/>
      <dgm:spPr/>
    </dgm:pt>
    <dgm:pt modelId="{8C1D8646-933B-411F-BB5E-4AA5984A1E5E}">
      <dgm:prSet/>
      <dgm:spPr/>
      <dgm:t>
        <a:bodyPr/>
        <a:lstStyle/>
        <a:p>
          <a:r>
            <a:rPr lang="en-IN"/>
            <a:t>THESE HUGE ALGAE BLOOMS ABLE TO SUSTAIN 6 HOURS A DAY WHICH IS </a:t>
          </a:r>
          <a:br>
            <a:rPr lang="en-IN"/>
          </a:br>
          <a:r>
            <a:rPr lang="en-IN"/>
            <a:t>     LARGELY SUFFICIENT TO CONSUME </a:t>
          </a:r>
          <a:br>
            <a:rPr lang="en-IN"/>
          </a:br>
          <a:r>
            <a:rPr lang="en-IN"/>
            <a:t>70-75% OF CO2 FROM THE  </a:t>
          </a:r>
          <a:br>
            <a:rPr lang="en-IN"/>
          </a:br>
          <a:r>
            <a:rPr lang="en-IN"/>
            <a:t>      SURROUNDING ENVIRONMENT</a:t>
          </a:r>
        </a:p>
      </dgm:t>
    </dgm:pt>
    <dgm:pt modelId="{3BB15CA9-432E-48A7-9F84-591D5A60155A}" type="parTrans" cxnId="{9ADCE53C-07B5-4A68-9C9B-CB34E8C638A6}">
      <dgm:prSet/>
      <dgm:spPr/>
      <dgm:t>
        <a:bodyPr/>
        <a:lstStyle/>
        <a:p>
          <a:endParaRPr lang="en-IN"/>
        </a:p>
      </dgm:t>
    </dgm:pt>
    <dgm:pt modelId="{5D08A70B-8C9E-4865-99D1-DCA4542D1C60}" type="sibTrans" cxnId="{9ADCE53C-07B5-4A68-9C9B-CB34E8C638A6}">
      <dgm:prSet/>
      <dgm:spPr/>
      <dgm:t>
        <a:bodyPr/>
        <a:lstStyle/>
        <a:p>
          <a:endParaRPr lang="en-IN"/>
        </a:p>
      </dgm:t>
    </dgm:pt>
    <dgm:pt modelId="{246FA851-886C-4A60-B26B-24718235B2E8}" type="pres">
      <dgm:prSet presAssocID="{69C8BEEF-18F0-43D7-A778-F090F05B4164}" presName="Name0" presStyleCnt="0">
        <dgm:presLayoutVars>
          <dgm:dir/>
          <dgm:resizeHandles val="exact"/>
        </dgm:presLayoutVars>
      </dgm:prSet>
      <dgm:spPr/>
    </dgm:pt>
    <dgm:pt modelId="{8314644B-D60A-494F-B70A-31E7AA842EE6}" type="pres">
      <dgm:prSet presAssocID="{8C1D8646-933B-411F-BB5E-4AA5984A1E5E}" presName="composite" presStyleCnt="0"/>
      <dgm:spPr/>
    </dgm:pt>
    <dgm:pt modelId="{B74D17D9-D384-43D7-8010-429CBFB3895D}" type="pres">
      <dgm:prSet presAssocID="{8C1D8646-933B-411F-BB5E-4AA5984A1E5E}" presName="imagSh" presStyleLbl="bgImgPlac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t="-23000" b="-23000"/>
          </a:stretch>
        </a:blipFill>
      </dgm:spPr>
    </dgm:pt>
    <dgm:pt modelId="{831D3540-2464-444B-BAF3-57127794D8D1}" type="pres">
      <dgm:prSet presAssocID="{8C1D8646-933B-411F-BB5E-4AA5984A1E5E}" presName="txNode" presStyleLbl="node1" presStyleIdx="0" presStyleCnt="1">
        <dgm:presLayoutVars>
          <dgm:bulletEnabled val="1"/>
        </dgm:presLayoutVars>
      </dgm:prSet>
      <dgm:spPr/>
      <dgm:t>
        <a:bodyPr/>
        <a:lstStyle/>
        <a:p>
          <a:endParaRPr lang="en-IN"/>
        </a:p>
      </dgm:t>
    </dgm:pt>
  </dgm:ptLst>
  <dgm:cxnLst>
    <dgm:cxn modelId="{FBC56724-95B0-4699-8F7C-890385D65530}" type="presOf" srcId="{69C8BEEF-18F0-43D7-A778-F090F05B4164}" destId="{246FA851-886C-4A60-B26B-24718235B2E8}" srcOrd="0" destOrd="0" presId="urn:microsoft.com/office/officeart/2005/8/layout/hProcess10"/>
    <dgm:cxn modelId="{9ADCE53C-07B5-4A68-9C9B-CB34E8C638A6}" srcId="{69C8BEEF-18F0-43D7-A778-F090F05B4164}" destId="{8C1D8646-933B-411F-BB5E-4AA5984A1E5E}" srcOrd="0" destOrd="0" parTransId="{3BB15CA9-432E-48A7-9F84-591D5A60155A}" sibTransId="{5D08A70B-8C9E-4865-99D1-DCA4542D1C60}"/>
    <dgm:cxn modelId="{3576B2B4-C746-40C3-A506-26B255003FE0}" type="presOf" srcId="{8C1D8646-933B-411F-BB5E-4AA5984A1E5E}" destId="{831D3540-2464-444B-BAF3-57127794D8D1}" srcOrd="0" destOrd="0" presId="urn:microsoft.com/office/officeart/2005/8/layout/hProcess10"/>
    <dgm:cxn modelId="{C7789225-6A77-4EDA-92B6-703EC9335BB3}" type="presParOf" srcId="{246FA851-886C-4A60-B26B-24718235B2E8}" destId="{8314644B-D60A-494F-B70A-31E7AA842EE6}" srcOrd="0" destOrd="0" presId="urn:microsoft.com/office/officeart/2005/8/layout/hProcess10"/>
    <dgm:cxn modelId="{273FE602-07A3-433D-BF19-9037008C8194}" type="presParOf" srcId="{8314644B-D60A-494F-B70A-31E7AA842EE6}" destId="{B74D17D9-D384-43D7-8010-429CBFB3895D}" srcOrd="0" destOrd="0" presId="urn:microsoft.com/office/officeart/2005/8/layout/hProcess10"/>
    <dgm:cxn modelId="{8B523152-957A-41BE-9BDC-59A51D40E2F8}" type="presParOf" srcId="{8314644B-D60A-494F-B70A-31E7AA842EE6}" destId="{831D3540-2464-444B-BAF3-57127794D8D1}"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g>
</file>

<file path=ppt/media/image5.png>
</file>

<file path=ppt/media/image6.jpg>
</file>

<file path=ppt/media/image7.jpg>
</file>

<file path=ppt/media/media1.mp3>
</file>

<file path=ppt/media/media2.mp3>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7863C6-065D-4C6A-A9F1-F236A1EB274E}" type="datetimeFigureOut">
              <a:rPr lang="en-IN" smtClean="0"/>
              <a:t>26-07-2018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21576652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236134160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416154209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6862390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8586636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07863C6-065D-4C6A-A9F1-F236A1EB274E}" type="datetimeFigureOut">
              <a:rPr lang="en-IN" smtClean="0"/>
              <a:t>26-07-2018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5433565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07863C6-065D-4C6A-A9F1-F236A1EB274E}" type="datetimeFigureOut">
              <a:rPr lang="en-IN" smtClean="0"/>
              <a:t>26-07-2018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13823495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863C6-065D-4C6A-A9F1-F236A1EB274E}" type="datetimeFigureOut">
              <a:rPr lang="en-IN" smtClean="0"/>
              <a:t>26-07-2018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15216648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863C6-065D-4C6A-A9F1-F236A1EB274E}" type="datetimeFigureOut">
              <a:rPr lang="en-IN" smtClean="0"/>
              <a:t>26-07-2018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77048476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7863C6-065D-4C6A-A9F1-F236A1EB274E}" type="datetimeFigureOut">
              <a:rPr lang="en-IN" smtClean="0"/>
              <a:t>26-07-2018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1567948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7863C6-065D-4C6A-A9F1-F236A1EB274E}" type="datetimeFigureOut">
              <a:rPr lang="en-IN" smtClean="0"/>
              <a:t>26-07-2018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8691625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02829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7863C6-065D-4C6A-A9F1-F236A1EB274E}" type="datetimeFigureOut">
              <a:rPr lang="en-IN" smtClean="0"/>
              <a:t>26-07-2018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37635003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7863C6-065D-4C6A-A9F1-F236A1EB274E}" type="datetimeFigureOut">
              <a:rPr lang="en-IN" smtClean="0"/>
              <a:t>26-07-2018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95089628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E07863C6-065D-4C6A-A9F1-F236A1EB274E}" type="datetimeFigureOut">
              <a:rPr lang="en-IN" smtClean="0"/>
              <a:t>26-07-2018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89627686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240631194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7863C6-065D-4C6A-A9F1-F236A1EB274E}" type="datetimeFigureOut">
              <a:rPr lang="en-IN" smtClean="0"/>
              <a:t>26-07-2018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9E90710-0969-4027-B897-6E9EE599C248}" type="slidenum">
              <a:rPr lang="en-IN" smtClean="0"/>
              <a:t>‹#›</a:t>
            </a:fld>
            <a:endParaRPr lang="en-IN"/>
          </a:p>
        </p:txBody>
      </p:sp>
    </p:spTree>
    <p:extLst>
      <p:ext uri="{BB962C8B-B14F-4D97-AF65-F5344CB8AC3E}">
        <p14:creationId xmlns:p14="http://schemas.microsoft.com/office/powerpoint/2010/main" val="192760618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E07863C6-065D-4C6A-A9F1-F236A1EB274E}" type="datetimeFigureOut">
              <a:rPr lang="en-IN" smtClean="0"/>
              <a:t>26-07-2018</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9E90710-0969-4027-B897-6E9EE599C248}" type="slidenum">
              <a:rPr lang="en-IN" smtClean="0"/>
              <a:t>‹#›</a:t>
            </a:fld>
            <a:endParaRPr lang="en-IN"/>
          </a:p>
        </p:txBody>
      </p:sp>
    </p:spTree>
    <p:extLst>
      <p:ext uri="{BB962C8B-B14F-4D97-AF65-F5344CB8AC3E}">
        <p14:creationId xmlns:p14="http://schemas.microsoft.com/office/powerpoint/2010/main" val="13333687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051133" y="2123113"/>
            <a:ext cx="9389855" cy="2509213"/>
          </a:xfrm>
        </p:spPr>
        <p:txBody>
          <a:bodyPr>
            <a:normAutofit fontScale="90000"/>
          </a:bodyPr>
          <a:lstStyle/>
          <a:p>
            <a:r>
              <a:rPr lang="en-US" sz="8000" b="1" dirty="0">
                <a:solidFill>
                  <a:srgbClr val="FFC000"/>
                </a:solidFill>
                <a:latin typeface="Segoe Script" panose="030B0504020000000003" pitchFamily="66" charset="0"/>
              </a:rPr>
              <a:t>GREEN-A-THON </a:t>
            </a:r>
            <a:r>
              <a:rPr lang="en-IN" sz="8000" b="1" dirty="0">
                <a:solidFill>
                  <a:srgbClr val="FFC000"/>
                </a:solidFill>
                <a:latin typeface="Segoe Script" panose="030B0504020000000003" pitchFamily="66" charset="0"/>
              </a:rPr>
              <a:t/>
            </a:r>
            <a:br>
              <a:rPr lang="en-IN" sz="8000" b="1" dirty="0">
                <a:solidFill>
                  <a:srgbClr val="FFC000"/>
                </a:solidFill>
                <a:latin typeface="Segoe Script" panose="030B0504020000000003" pitchFamily="66" charset="0"/>
              </a:rPr>
            </a:br>
            <a:r>
              <a:rPr lang="en-IN" sz="8000" b="1" dirty="0">
                <a:solidFill>
                  <a:srgbClr val="FFC000"/>
                </a:solidFill>
                <a:latin typeface="Segoe Script" panose="030B0504020000000003" pitchFamily="66" charset="0"/>
              </a:rPr>
              <a:t> 2k18</a:t>
            </a:r>
            <a:br>
              <a:rPr lang="en-IN" sz="8000" b="1" dirty="0">
                <a:solidFill>
                  <a:srgbClr val="FFC000"/>
                </a:solidFill>
                <a:latin typeface="Segoe Script" panose="030B0504020000000003" pitchFamily="66" charset="0"/>
              </a:rPr>
            </a:br>
            <a:r>
              <a:rPr lang="en-IN" sz="8000" b="1" dirty="0" smtClean="0">
                <a:solidFill>
                  <a:srgbClr val="FF0000"/>
                </a:solidFill>
                <a:latin typeface="Segoe Script" panose="030B0504020000000003" pitchFamily="66" charset="0"/>
              </a:rPr>
              <a:t>eco minion</a:t>
            </a:r>
            <a:endParaRPr lang="en-IN" sz="8000" b="1" dirty="0">
              <a:solidFill>
                <a:srgbClr val="FF0000"/>
              </a:solidFill>
              <a:latin typeface="Segoe Script" panose="030B0504020000000003" pitchFamily="66" charset="0"/>
            </a:endParaRPr>
          </a:p>
        </p:txBody>
      </p:sp>
      <p:sp>
        <p:nvSpPr>
          <p:cNvPr id="3" name="Subtitle 2"/>
          <p:cNvSpPr>
            <a:spLocks noGrp="1"/>
          </p:cNvSpPr>
          <p:nvPr>
            <p:ph type="subTitle" idx="1"/>
          </p:nvPr>
        </p:nvSpPr>
        <p:spPr>
          <a:xfrm>
            <a:off x="102606" y="4632326"/>
            <a:ext cx="11986788" cy="1655762"/>
          </a:xfrm>
        </p:spPr>
        <p:txBody>
          <a:bodyPr>
            <a:normAutofit/>
          </a:bodyPr>
          <a:lstStyle/>
          <a:p>
            <a:r>
              <a:rPr lang="en-IN" sz="3600" b="1" i="1" dirty="0">
                <a:solidFill>
                  <a:srgbClr val="FFFF00"/>
                </a:solidFill>
                <a:latin typeface="Segoe Script" panose="030B0504020000000003" pitchFamily="66" charset="0"/>
              </a:rPr>
              <a:t>ARPIT </a:t>
            </a:r>
            <a:r>
              <a:rPr lang="en-IN" sz="3600" b="1" i="1" dirty="0" smtClean="0">
                <a:solidFill>
                  <a:srgbClr val="FFFF00"/>
                </a:solidFill>
                <a:latin typeface="Segoe Script" panose="030B0504020000000003" pitchFamily="66" charset="0"/>
              </a:rPr>
              <a:t>TIWARI        </a:t>
            </a:r>
            <a:r>
              <a:rPr lang="en-IN" sz="3600" b="1" i="1" dirty="0" err="1" smtClean="0">
                <a:solidFill>
                  <a:srgbClr val="FFFF00"/>
                </a:solidFill>
                <a:latin typeface="Segoe Script" panose="030B0504020000000003" pitchFamily="66" charset="0"/>
              </a:rPr>
              <a:t>dinesh</a:t>
            </a:r>
            <a:r>
              <a:rPr lang="en-IN" sz="3600" b="1" i="1" dirty="0" smtClean="0">
                <a:solidFill>
                  <a:srgbClr val="FFFF00"/>
                </a:solidFill>
                <a:latin typeface="Segoe Script" panose="030B0504020000000003" pitchFamily="66" charset="0"/>
              </a:rPr>
              <a:t> </a:t>
            </a:r>
            <a:r>
              <a:rPr lang="en-IN" sz="3600" b="1" i="1" dirty="0" err="1" smtClean="0">
                <a:solidFill>
                  <a:srgbClr val="FFFF00"/>
                </a:solidFill>
                <a:latin typeface="Segoe Script" panose="030B0504020000000003" pitchFamily="66" charset="0"/>
              </a:rPr>
              <a:t>kumar</a:t>
            </a:r>
            <a:endParaRPr lang="en-US" sz="3600" b="1" i="1" dirty="0">
              <a:solidFill>
                <a:srgbClr val="FFFF00"/>
              </a:solidFill>
              <a:latin typeface="Segoe Script" panose="030B0504020000000003" pitchFamily="66" charset="0"/>
            </a:endParaRPr>
          </a:p>
          <a:p>
            <a:r>
              <a:rPr lang="en-US" sz="3600" b="1" i="1" dirty="0">
                <a:solidFill>
                  <a:srgbClr val="FFFF00"/>
                </a:solidFill>
                <a:latin typeface="Segoe Script" panose="030B0504020000000003" pitchFamily="66" charset="0"/>
              </a:rPr>
              <a:t>MOHIL </a:t>
            </a:r>
            <a:r>
              <a:rPr lang="en-US" sz="3600" b="1" i="1" dirty="0" smtClean="0">
                <a:solidFill>
                  <a:srgbClr val="FFFF00"/>
                </a:solidFill>
                <a:latin typeface="Segoe Script" panose="030B0504020000000003" pitchFamily="66" charset="0"/>
              </a:rPr>
              <a:t>GUPTA          </a:t>
            </a:r>
            <a:r>
              <a:rPr lang="en-US" sz="3600" b="1" i="1" dirty="0" err="1" smtClean="0">
                <a:solidFill>
                  <a:srgbClr val="FFFF00"/>
                </a:solidFill>
                <a:latin typeface="Segoe Script" panose="030B0504020000000003" pitchFamily="66" charset="0"/>
              </a:rPr>
              <a:t>shruti</a:t>
            </a:r>
            <a:r>
              <a:rPr lang="en-US" sz="3600" b="1" i="1" dirty="0" smtClean="0">
                <a:solidFill>
                  <a:srgbClr val="FFFF00"/>
                </a:solidFill>
                <a:latin typeface="Segoe Script" panose="030B0504020000000003" pitchFamily="66" charset="0"/>
              </a:rPr>
              <a:t> </a:t>
            </a:r>
            <a:r>
              <a:rPr lang="en-US" sz="3600" b="1" i="1" dirty="0" err="1" smtClean="0">
                <a:solidFill>
                  <a:srgbClr val="FFFF00"/>
                </a:solidFill>
                <a:latin typeface="Segoe Script" panose="030B0504020000000003" pitchFamily="66" charset="0"/>
              </a:rPr>
              <a:t>gupta</a:t>
            </a:r>
            <a:endParaRPr lang="en-IN" sz="3600" b="1" i="1" dirty="0">
              <a:solidFill>
                <a:srgbClr val="FFFF00"/>
              </a:solidFill>
              <a:latin typeface="Segoe Script" panose="030B0504020000000003" pitchFamily="66" charset="0"/>
            </a:endParaRPr>
          </a:p>
        </p:txBody>
      </p:sp>
      <p:pic>
        <p:nvPicPr>
          <p:cNvPr id="5" name="12. Flo Rida - GDFR (feat. Sage The Gemini and Lookas) [Noodles Remix]">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75374" y="6044406"/>
            <a:ext cx="487363" cy="487363"/>
          </a:xfrm>
          <a:prstGeom prst="rect">
            <a:avLst/>
          </a:prstGeom>
        </p:spPr>
      </p:pic>
    </p:spTree>
    <p:extLst>
      <p:ext uri="{BB962C8B-B14F-4D97-AF65-F5344CB8AC3E}">
        <p14:creationId xmlns:p14="http://schemas.microsoft.com/office/powerpoint/2010/main" val="2869604635"/>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95829"/>
            <a:ext cx="8689976" cy="1314228"/>
          </a:xfrm>
        </p:spPr>
        <p:txBody>
          <a:bodyPr>
            <a:normAutofit/>
          </a:bodyPr>
          <a:lstStyle/>
          <a:p>
            <a:r>
              <a:rPr lang="en-IN" sz="7200" dirty="0">
                <a:solidFill>
                  <a:srgbClr val="FF0000"/>
                </a:solidFill>
                <a:effectLst>
                  <a:outerShdw blurRad="38100" dist="38100" dir="2700000" algn="tl">
                    <a:srgbClr val="000000">
                      <a:alpha val="43137"/>
                    </a:srgbClr>
                  </a:outerShdw>
                </a:effectLst>
                <a:latin typeface="Comic Sans MS" panose="030F0702030302020204" pitchFamily="66" charset="0"/>
              </a:rPr>
              <a:t>ADVANTAGES</a:t>
            </a:r>
          </a:p>
        </p:txBody>
      </p:sp>
      <p:sp>
        <p:nvSpPr>
          <p:cNvPr id="3" name="Subtitle 2"/>
          <p:cNvSpPr>
            <a:spLocks noGrp="1"/>
          </p:cNvSpPr>
          <p:nvPr>
            <p:ph type="subTitle" idx="1"/>
          </p:nvPr>
        </p:nvSpPr>
        <p:spPr>
          <a:xfrm>
            <a:off x="1711132" y="1760434"/>
            <a:ext cx="8689976" cy="3743057"/>
          </a:xfrm>
        </p:spPr>
        <p:txBody>
          <a:bodyPr>
            <a:normAutofit fontScale="85000" lnSpcReduction="20000"/>
          </a:bodyPr>
          <a:lstStyle/>
          <a:p>
            <a:r>
              <a:rPr lang="en-IN" sz="3200" b="1" dirty="0">
                <a:solidFill>
                  <a:schemeClr val="tx1">
                    <a:lumMod val="95000"/>
                    <a:lumOff val="5000"/>
                  </a:schemeClr>
                </a:solidFill>
              </a:rPr>
              <a:t># COST EFFECTIVENESS – ONLY REQUIRED LONG PIPE AND TWO POWERFUL MOTORS TO RUN ONLY AN HOUR A DAY</a:t>
            </a:r>
          </a:p>
          <a:p>
            <a:r>
              <a:rPr lang="en-IN" sz="3200" b="1" dirty="0">
                <a:solidFill>
                  <a:schemeClr val="tx1">
                    <a:lumMod val="95000"/>
                    <a:lumOff val="5000"/>
                  </a:schemeClr>
                </a:solidFill>
              </a:rPr>
              <a:t># YAMUNA AND GANGA HAS PLENTY OF ALGAE BLOOMS DOWN. THESE HAVE 10 TIMES MORE CAPACITY TO CONSUME CO2 THAN PLANTS .   </a:t>
            </a:r>
          </a:p>
          <a:p>
            <a:r>
              <a:rPr lang="en-IN" sz="3200" b="1" dirty="0">
                <a:solidFill>
                  <a:schemeClr val="tx1">
                    <a:lumMod val="95000"/>
                    <a:lumOff val="5000"/>
                  </a:schemeClr>
                </a:solidFill>
              </a:rPr>
              <a:t># LOWER MAINTENANCE COST AS MOTOR REQUIRES OILING ONLY AFTER 1 MONTHS</a:t>
            </a:r>
          </a:p>
        </p:txBody>
      </p:sp>
    </p:spTree>
    <p:extLst>
      <p:ext uri="{BB962C8B-B14F-4D97-AF65-F5344CB8AC3E}">
        <p14:creationId xmlns:p14="http://schemas.microsoft.com/office/powerpoint/2010/main" val="17989211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7"/>
            <a:ext cx="10364451" cy="6038657"/>
          </a:xfrm>
        </p:spPr>
        <p:txBody>
          <a:bodyPr>
            <a:normAutofit/>
          </a:bodyPr>
          <a:lstStyle/>
          <a:p>
            <a:r>
              <a:rPr lang="en-IN" sz="4800" b="1" dirty="0">
                <a:solidFill>
                  <a:srgbClr val="92D050"/>
                </a:solidFill>
                <a:effectLst>
                  <a:outerShdw blurRad="38100" dist="38100" dir="2700000" algn="tl">
                    <a:srgbClr val="000000">
                      <a:alpha val="43137"/>
                    </a:srgbClr>
                  </a:outerShdw>
                </a:effectLst>
              </a:rPr>
              <a:t>WORKING PROJECT AND DEVICE SETUP</a:t>
            </a:r>
            <a:br>
              <a:rPr lang="en-IN" sz="4800" b="1" dirty="0">
                <a:solidFill>
                  <a:srgbClr val="92D050"/>
                </a:solidFill>
                <a:effectLst>
                  <a:outerShdw blurRad="38100" dist="38100" dir="2700000" algn="tl">
                    <a:srgbClr val="000000">
                      <a:alpha val="43137"/>
                    </a:srgbClr>
                  </a:outerShdw>
                </a:effectLst>
              </a:rPr>
            </a:br>
            <a:r>
              <a:rPr lang="en-IN" sz="4800" b="1" dirty="0">
                <a:solidFill>
                  <a:srgbClr val="92D050"/>
                </a:solidFill>
                <a:effectLst>
                  <a:outerShdw blurRad="38100" dist="38100" dir="2700000" algn="tl">
                    <a:srgbClr val="000000">
                      <a:alpha val="43137"/>
                    </a:srgbClr>
                  </a:outerShdw>
                </a:effectLst>
              </a:rPr>
              <a:t/>
            </a:r>
            <a:br>
              <a:rPr lang="en-IN" sz="4800" b="1" dirty="0">
                <a:solidFill>
                  <a:srgbClr val="92D050"/>
                </a:solidFill>
                <a:effectLst>
                  <a:outerShdw blurRad="38100" dist="38100" dir="2700000" algn="tl">
                    <a:srgbClr val="000000">
                      <a:alpha val="43137"/>
                    </a:srgbClr>
                  </a:outerShdw>
                </a:effectLst>
              </a:rPr>
            </a:br>
            <a:r>
              <a:rPr lang="en-IN" sz="3200" dirty="0">
                <a:solidFill>
                  <a:srgbClr val="00B0F0"/>
                </a:solidFill>
                <a:effectLst>
                  <a:outerShdw blurRad="38100" dist="38100" dir="2700000" algn="tl">
                    <a:srgbClr val="000000">
                      <a:alpha val="43137"/>
                    </a:srgbClr>
                  </a:outerShdw>
                </a:effectLst>
              </a:rPr>
              <a:t>1. TWO POWERFUL WATERPROOF MOTORS  </a:t>
            </a:r>
            <a:br>
              <a:rPr lang="en-IN" sz="3200" dirty="0">
                <a:solidFill>
                  <a:srgbClr val="00B0F0"/>
                </a:solidFill>
                <a:effectLst>
                  <a:outerShdw blurRad="38100" dist="38100" dir="2700000" algn="tl">
                    <a:srgbClr val="000000">
                      <a:alpha val="43137"/>
                    </a:srgbClr>
                  </a:outerShdw>
                </a:effectLst>
              </a:rPr>
            </a:br>
            <a:r>
              <a:rPr lang="en-IN" sz="3200" dirty="0">
                <a:solidFill>
                  <a:srgbClr val="00B0F0"/>
                </a:solidFill>
                <a:effectLst>
                  <a:outerShdw blurRad="38100" dist="38100" dir="2700000" algn="tl">
                    <a:srgbClr val="000000">
                      <a:alpha val="43137"/>
                    </a:srgbClr>
                  </a:outerShdw>
                </a:effectLst>
              </a:rPr>
              <a:t>  </a:t>
            </a:r>
            <a:br>
              <a:rPr lang="en-IN" sz="3200" dirty="0">
                <a:solidFill>
                  <a:srgbClr val="00B0F0"/>
                </a:solidFill>
                <a:effectLst>
                  <a:outerShdw blurRad="38100" dist="38100" dir="2700000" algn="tl">
                    <a:srgbClr val="000000">
                      <a:alpha val="43137"/>
                    </a:srgbClr>
                  </a:outerShdw>
                </a:effectLst>
              </a:rPr>
            </a:br>
            <a:r>
              <a:rPr lang="en-IN" sz="3200" dirty="0">
                <a:solidFill>
                  <a:srgbClr val="00B0F0"/>
                </a:solidFill>
                <a:effectLst>
                  <a:outerShdw blurRad="38100" dist="38100" dir="2700000" algn="tl">
                    <a:srgbClr val="000000">
                      <a:alpha val="43137"/>
                    </a:srgbClr>
                  </a:outerShdw>
                </a:effectLst>
              </a:rPr>
              <a:t>2. TWO LONG PIPES TO REACH DOWN INTO  THE RIVER ONLY</a:t>
            </a:r>
          </a:p>
        </p:txBody>
      </p:sp>
    </p:spTree>
    <p:extLst>
      <p:ext uri="{BB962C8B-B14F-4D97-AF65-F5344CB8AC3E}">
        <p14:creationId xmlns:p14="http://schemas.microsoft.com/office/powerpoint/2010/main" val="32704040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9233" y="2190943"/>
            <a:ext cx="10364451" cy="1596177"/>
          </a:xfrm>
        </p:spPr>
        <p:txBody>
          <a:bodyPr>
            <a:normAutofit/>
          </a:bodyPr>
          <a:lstStyle/>
          <a:p>
            <a:r>
              <a:rPr lang="en-IN" sz="8000" b="1" dirty="0">
                <a:solidFill>
                  <a:schemeClr val="tx2">
                    <a:lumMod val="75000"/>
                  </a:schemeClr>
                </a:solidFill>
                <a:effectLst>
                  <a:outerShdw blurRad="38100" dist="38100" dir="2700000" algn="tl">
                    <a:srgbClr val="000000">
                      <a:alpha val="43137"/>
                    </a:srgbClr>
                  </a:outerShdw>
                </a:effectLst>
                <a:latin typeface="Bell MT" panose="02020503060305020303" pitchFamily="18" charset="0"/>
              </a:rPr>
              <a:t>THANK YOU …..</a:t>
            </a:r>
          </a:p>
        </p:txBody>
      </p:sp>
      <p:pic>
        <p:nvPicPr>
          <p:cNvPr id="3" name="08. Juicy J, Kevin Gates, Future &amp; Sage the Gemini - Payback">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8622508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4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7"/>
            <a:ext cx="10364451" cy="5438251"/>
          </a:xfrm>
        </p:spPr>
        <p:txBody>
          <a:bodyPr>
            <a:normAutofit/>
          </a:bodyPr>
          <a:lstStyle/>
          <a:p>
            <a:r>
              <a:rPr lang="en-IN" sz="5400" b="1" u="sng" dirty="0" smtClean="0">
                <a:solidFill>
                  <a:srgbClr val="C00000"/>
                </a:solidFill>
              </a:rPr>
              <a:t>Breathe : powered by algae</a:t>
            </a:r>
            <a:endParaRPr lang="en-IN" sz="5400" b="1" u="sng" dirty="0">
              <a:solidFill>
                <a:srgbClr val="C00000"/>
              </a:solidFill>
            </a:endParaRPr>
          </a:p>
        </p:txBody>
      </p:sp>
    </p:spTree>
    <p:extLst>
      <p:ext uri="{BB962C8B-B14F-4D97-AF65-F5344CB8AC3E}">
        <p14:creationId xmlns:p14="http://schemas.microsoft.com/office/powerpoint/2010/main" val="208500153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515512811"/>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ctrTitle"/>
          </p:nvPr>
        </p:nvSpPr>
        <p:spPr>
          <a:xfrm>
            <a:off x="3700328" y="119641"/>
            <a:ext cx="8101414" cy="5563312"/>
          </a:xfrm>
        </p:spPr>
        <p:txBody>
          <a:bodyPr>
            <a:normAutofit/>
          </a:bodyPr>
          <a:lstStyle/>
          <a:p>
            <a:r>
              <a:rPr lang="en-IN" sz="4000" dirty="0">
                <a:solidFill>
                  <a:schemeClr val="tx2">
                    <a:lumMod val="20000"/>
                    <a:lumOff val="80000"/>
                  </a:schemeClr>
                </a:solidFill>
                <a:effectLst>
                  <a:outerShdw blurRad="38100" dist="38100" dir="2700000" algn="tl">
                    <a:srgbClr val="000000">
                      <a:alpha val="43137"/>
                    </a:srgbClr>
                  </a:outerShdw>
                </a:effectLst>
                <a:latin typeface="Segoe Script" panose="030B0504020000000003" pitchFamily="66" charset="0"/>
              </a:rPr>
              <a:t>    PROBLEM STATEMENT</a:t>
            </a:r>
            <a:br>
              <a:rPr lang="en-IN" sz="4000" dirty="0">
                <a:solidFill>
                  <a:schemeClr val="tx2">
                    <a:lumMod val="20000"/>
                    <a:lumOff val="80000"/>
                  </a:schemeClr>
                </a:solidFill>
                <a:effectLst>
                  <a:outerShdw blurRad="38100" dist="38100" dir="2700000" algn="tl">
                    <a:srgbClr val="000000">
                      <a:alpha val="43137"/>
                    </a:srgbClr>
                  </a:outerShdw>
                </a:effectLst>
                <a:latin typeface="Segoe Script" panose="030B0504020000000003" pitchFamily="66" charset="0"/>
              </a:rPr>
            </a:br>
            <a:r>
              <a:rPr lang="en-IN" sz="4000" dirty="0">
                <a:solidFill>
                  <a:schemeClr val="tx2">
                    <a:lumMod val="20000"/>
                    <a:lumOff val="80000"/>
                  </a:schemeClr>
                </a:solidFill>
                <a:effectLst>
                  <a:outerShdw blurRad="38100" dist="38100" dir="2700000" algn="tl">
                    <a:srgbClr val="000000">
                      <a:alpha val="43137"/>
                    </a:srgbClr>
                  </a:outerShdw>
                </a:effectLst>
                <a:latin typeface="Segoe Script" panose="030B0504020000000003" pitchFamily="66" charset="0"/>
              </a:rPr>
              <a:t/>
            </a:r>
            <a:br>
              <a:rPr lang="en-IN" sz="4000" dirty="0">
                <a:solidFill>
                  <a:schemeClr val="tx2">
                    <a:lumMod val="20000"/>
                    <a:lumOff val="80000"/>
                  </a:schemeClr>
                </a:solidFill>
                <a:effectLst>
                  <a:outerShdw blurRad="38100" dist="38100" dir="2700000" algn="tl">
                    <a:srgbClr val="000000">
                      <a:alpha val="43137"/>
                    </a:srgbClr>
                  </a:outerShdw>
                </a:effectLst>
                <a:latin typeface="Segoe Script" panose="030B0504020000000003" pitchFamily="66" charset="0"/>
              </a:rPr>
            </a:br>
            <a:r>
              <a:rPr lang="en-IN" sz="4000" dirty="0">
                <a:latin typeface="Segoe Script" panose="030B0504020000000003" pitchFamily="66" charset="0"/>
              </a:rPr>
              <a:t/>
            </a:r>
            <a:br>
              <a:rPr lang="en-IN" sz="4000" dirty="0">
                <a:latin typeface="Segoe Script" panose="030B0504020000000003" pitchFamily="66" charset="0"/>
              </a:rPr>
            </a:br>
            <a:r>
              <a:rPr lang="en-IN" sz="2400" dirty="0">
                <a:solidFill>
                  <a:srgbClr val="FF0000"/>
                </a:solidFill>
                <a:effectLst>
                  <a:outerShdw blurRad="38100" dist="38100" dir="2700000" algn="tl">
                    <a:srgbClr val="000000">
                      <a:alpha val="43137"/>
                    </a:srgbClr>
                  </a:outerShdw>
                </a:effectLst>
                <a:latin typeface="Bookman Old Style" panose="02050604050505020204" pitchFamily="18" charset="0"/>
              </a:rPr>
              <a:t>Carbon dioxide (CO2) </a:t>
            </a:r>
            <a:r>
              <a:rPr lang="en-IN" sz="2400" dirty="0" smtClean="0">
                <a:solidFill>
                  <a:srgbClr val="FF0000"/>
                </a:solidFill>
                <a:effectLst>
                  <a:outerShdw blurRad="38100" dist="38100" dir="2700000" algn="tl">
                    <a:srgbClr val="000000">
                      <a:alpha val="43137"/>
                    </a:srgbClr>
                  </a:outerShdw>
                </a:effectLst>
                <a:latin typeface="Bookman Old Style" panose="02050604050505020204" pitchFamily="18" charset="0"/>
              </a:rPr>
              <a:t>in some cities </a:t>
            </a:r>
            <a:r>
              <a:rPr lang="en-IN" sz="2400" dirty="0">
                <a:solidFill>
                  <a:srgbClr val="FF0000"/>
                </a:solidFill>
                <a:effectLst>
                  <a:outerShdw blurRad="38100" dist="38100" dir="2700000" algn="tl">
                    <a:srgbClr val="000000">
                      <a:alpha val="43137"/>
                    </a:srgbClr>
                  </a:outerShdw>
                </a:effectLst>
                <a:latin typeface="Bookman Old Style" panose="02050604050505020204" pitchFamily="18" charset="0"/>
              </a:rPr>
              <a:t>has increased to life threating level. Removal of CO2 from air not only reduce greenhouse effect but also make our air clean and actually life supportable.</a:t>
            </a:r>
            <a:r>
              <a:rPr lang="en-IN" sz="2400" dirty="0">
                <a:solidFill>
                  <a:srgbClr val="FF0000"/>
                </a:solidFill>
                <a:effectLst>
                  <a:outerShdw blurRad="38100" dist="38100" dir="2700000" algn="tl">
                    <a:srgbClr val="000000">
                      <a:alpha val="43137"/>
                    </a:srgbClr>
                  </a:outerShdw>
                </a:effectLst>
                <a:latin typeface="Segoe Script" panose="030B0504020000000003" pitchFamily="66" charset="0"/>
              </a:rPr>
              <a:t/>
            </a:r>
            <a:br>
              <a:rPr lang="en-IN" sz="2400" dirty="0">
                <a:solidFill>
                  <a:srgbClr val="FF0000"/>
                </a:solidFill>
                <a:effectLst>
                  <a:outerShdw blurRad="38100" dist="38100" dir="2700000" algn="tl">
                    <a:srgbClr val="000000">
                      <a:alpha val="43137"/>
                    </a:srgbClr>
                  </a:outerShdw>
                </a:effectLst>
                <a:latin typeface="Segoe Script" panose="030B0504020000000003" pitchFamily="66" charset="0"/>
              </a:rPr>
            </a:br>
            <a:endParaRPr lang="en-IN" sz="2400" dirty="0">
              <a:solidFill>
                <a:srgbClr val="FF0000"/>
              </a:solidFill>
              <a:effectLst>
                <a:outerShdw blurRad="38100" dist="38100" dir="2700000" algn="tl">
                  <a:srgbClr val="000000">
                    <a:alpha val="43137"/>
                  </a:srgbClr>
                </a:outerShdw>
              </a:effectLst>
              <a:latin typeface="Segoe Script" panose="030B0504020000000003" pitchFamily="66" charset="0"/>
            </a:endParaRPr>
          </a:p>
        </p:txBody>
      </p:sp>
    </p:spTree>
    <p:extLst>
      <p:ext uri="{BB962C8B-B14F-4D97-AF65-F5344CB8AC3E}">
        <p14:creationId xmlns:p14="http://schemas.microsoft.com/office/powerpoint/2010/main" val="42390781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4000">
        <p15:prstTrans prst="crush"/>
      </p:transition>
    </mc:Choice>
    <mc:Fallback xmlns="">
      <p:transition spd="slow" advTm="4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8135" y="-552261"/>
            <a:ext cx="15026361" cy="2766955"/>
          </a:xfrm>
        </p:spPr>
        <p:txBody>
          <a:bodyPr>
            <a:normAutofit/>
          </a:bodyPr>
          <a:lstStyle/>
          <a:p>
            <a:r>
              <a:rPr lang="en-US" sz="4400" dirty="0" smtClean="0"/>
              <a:t>How does idea came?</a:t>
            </a:r>
            <a:endParaRPr lang="en-IN" sz="4400" dirty="0"/>
          </a:p>
        </p:txBody>
      </p:sp>
      <p:sp>
        <p:nvSpPr>
          <p:cNvPr id="3" name="Content Placeholder 2"/>
          <p:cNvSpPr>
            <a:spLocks noGrp="1"/>
          </p:cNvSpPr>
          <p:nvPr>
            <p:ph sz="quarter" idx="13"/>
          </p:nvPr>
        </p:nvSpPr>
        <p:spPr>
          <a:xfrm>
            <a:off x="914400" y="1922106"/>
            <a:ext cx="10363826" cy="3869093"/>
          </a:xfrm>
        </p:spPr>
        <p:txBody>
          <a:bodyPr/>
          <a:lstStyle/>
          <a:p>
            <a:pPr marL="0" indent="0">
              <a:buNone/>
            </a:pPr>
            <a:r>
              <a:rPr lang="en-US" dirty="0" smtClean="0"/>
              <a:t>We both have a hobby of surfing on internet and its too good in our perspective . while surfing, we saw a tagline </a:t>
            </a:r>
            <a:r>
              <a:rPr lang="en-US" b="1" dirty="0" smtClean="0"/>
              <a:t>benefits of algae </a:t>
            </a:r>
            <a:r>
              <a:rPr lang="en-US" dirty="0" smtClean="0"/>
              <a:t>. It was quite weird that even algae has also benefits. It’s the thing that struck into the </a:t>
            </a:r>
            <a:r>
              <a:rPr lang="en-US" dirty="0" err="1" smtClean="0"/>
              <a:t>mind,so</a:t>
            </a:r>
            <a:r>
              <a:rPr lang="en-US" dirty="0" smtClean="0"/>
              <a:t> we had </a:t>
            </a:r>
            <a:r>
              <a:rPr lang="en-US" dirty="0" err="1" smtClean="0"/>
              <a:t>google</a:t>
            </a:r>
            <a:r>
              <a:rPr lang="en-US" dirty="0" smtClean="0"/>
              <a:t> it and came to know that its one of the finest things that can change our lives in future.</a:t>
            </a:r>
          </a:p>
          <a:p>
            <a:pPr marL="0" indent="0">
              <a:buNone/>
            </a:pPr>
            <a:endParaRPr lang="en-IN" dirty="0"/>
          </a:p>
        </p:txBody>
      </p:sp>
    </p:spTree>
    <p:extLst>
      <p:ext uri="{BB962C8B-B14F-4D97-AF65-F5344CB8AC3E}">
        <p14:creationId xmlns:p14="http://schemas.microsoft.com/office/powerpoint/2010/main" val="68091429"/>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7"/>
            <a:ext cx="10364451" cy="5107165"/>
          </a:xfrm>
        </p:spPr>
        <p:txBody>
          <a:bodyPr>
            <a:normAutofit/>
          </a:bodyPr>
          <a:lstStyle/>
          <a:p>
            <a:r>
              <a:rPr lang="en-IN" sz="5400" b="1" dirty="0">
                <a:effectLst>
                  <a:outerShdw blurRad="38100" dist="38100" dir="2700000" algn="tl">
                    <a:srgbClr val="000000">
                      <a:alpha val="43137"/>
                    </a:srgbClr>
                  </a:outerShdw>
                </a:effectLst>
              </a:rPr>
              <a:t>VISION</a:t>
            </a:r>
            <a:br>
              <a:rPr lang="en-IN" sz="5400" b="1" dirty="0">
                <a:effectLst>
                  <a:outerShdw blurRad="38100" dist="38100" dir="2700000" algn="tl">
                    <a:srgbClr val="000000">
                      <a:alpha val="43137"/>
                    </a:srgbClr>
                  </a:outerShdw>
                </a:effectLst>
              </a:rPr>
            </a:br>
            <a:r>
              <a:rPr lang="en-IN" sz="5400" b="1" dirty="0">
                <a:effectLst>
                  <a:outerShdw blurRad="38100" dist="38100" dir="2700000" algn="tl">
                    <a:srgbClr val="000000">
                      <a:alpha val="43137"/>
                    </a:srgbClr>
                  </a:outerShdw>
                </a:effectLst>
              </a:rPr>
              <a:t/>
            </a:r>
            <a:br>
              <a:rPr lang="en-IN" sz="5400" b="1" dirty="0">
                <a:effectLst>
                  <a:outerShdw blurRad="38100" dist="38100" dir="2700000" algn="tl">
                    <a:srgbClr val="000000">
                      <a:alpha val="43137"/>
                    </a:srgbClr>
                  </a:outerShdw>
                </a:effectLst>
              </a:rPr>
            </a:br>
            <a:r>
              <a:rPr lang="en-IN" sz="4000" dirty="0">
                <a:solidFill>
                  <a:schemeClr val="accent5">
                    <a:lumMod val="75000"/>
                  </a:schemeClr>
                </a:solidFill>
                <a:effectLst>
                  <a:outerShdw blurRad="38100" dist="38100" dir="2700000" algn="tl">
                    <a:srgbClr val="000000">
                      <a:alpha val="43137"/>
                    </a:srgbClr>
                  </a:outerShdw>
                </a:effectLst>
              </a:rPr>
              <a:t>REMOVE CO2 FROM AIR , MAINLY FROM THE CITIES WHICH ARE NEAR RIVER LAKES OR SEAS</a:t>
            </a:r>
            <a:endParaRPr lang="en-IN" sz="5400" b="1" dirty="0">
              <a:solidFill>
                <a:schemeClr val="accent5">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306661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237" y="2083463"/>
            <a:ext cx="10901115" cy="2180806"/>
          </a:xfrm>
        </p:spPr>
        <p:txBody>
          <a:bodyPr>
            <a:normAutofit fontScale="90000"/>
          </a:bodyPr>
          <a:lstStyle/>
          <a:p>
            <a:pPr marL="685800" indent="-685800" algn="l">
              <a:buFont typeface="Wingdings" panose="05000000000000000000" pitchFamily="2" charset="2"/>
              <a:buChar char="v"/>
            </a:pPr>
            <a:r>
              <a:rPr lang="en-IN" sz="5400" b="1" dirty="0">
                <a:effectLst>
                  <a:outerShdw blurRad="38100" dist="38100" dir="2700000" algn="tl">
                    <a:srgbClr val="000000">
                      <a:alpha val="43137"/>
                    </a:srgbClr>
                  </a:outerShdw>
                </a:effectLst>
              </a:rPr>
              <a:t>SOLUTION OF THE PROBLEM </a:t>
            </a:r>
            <a:br>
              <a:rPr lang="en-IN" sz="5400" b="1" dirty="0">
                <a:effectLst>
                  <a:outerShdw blurRad="38100" dist="38100" dir="2700000" algn="tl">
                    <a:srgbClr val="000000">
                      <a:alpha val="43137"/>
                    </a:srgbClr>
                  </a:outerShdw>
                </a:effectLst>
              </a:rPr>
            </a:br>
            <a:r>
              <a:rPr lang="en-IN" sz="3200" dirty="0">
                <a:effectLst>
                  <a:outerShdw blurRad="38100" dist="38100" dir="2700000" algn="tl">
                    <a:srgbClr val="000000">
                      <a:alpha val="43137"/>
                    </a:srgbClr>
                  </a:outerShdw>
                </a:effectLst>
              </a:rPr>
              <a:t/>
            </a:r>
            <a:br>
              <a:rPr lang="en-IN" sz="3200"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MY IDEA IS TO USE PIPES AND POWERFUL MOTORS TO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STIMULATE MIXING IN THE RIVER WATER, AS THE DEEP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RIVER WATER MIXES UP , BRINGING DEEP AND THE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NUTRIENT RICH WATERS TO THE SURFACE TO FEED HUGE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ALGAE BLOOMS THAT WOULD SUCK UP CARBON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DIOXIDE FROM THE ATMOSPHERE AND SINK IT TO THE </a:t>
            </a:r>
            <a:br>
              <a:rPr lang="en-IN" dirty="0">
                <a:effectLst>
                  <a:outerShdw blurRad="38100" dist="38100" dir="2700000" algn="tl">
                    <a:srgbClr val="000000">
                      <a:alpha val="43137"/>
                    </a:srgbClr>
                  </a:outerShdw>
                </a:effectLst>
              </a:rPr>
            </a:br>
            <a:r>
              <a:rPr lang="en-IN" dirty="0">
                <a:effectLst>
                  <a:outerShdw blurRad="38100" dist="38100" dir="2700000" algn="tl">
                    <a:srgbClr val="000000">
                      <a:alpha val="43137"/>
                    </a:srgbClr>
                  </a:outerShdw>
                </a:effectLst>
              </a:rPr>
              <a:t>    BOTTOM OF THE RIVER AS THEY DIED .</a:t>
            </a:r>
            <a:r>
              <a:rPr lang="en-IN" b="1" dirty="0">
                <a:effectLst>
                  <a:outerShdw blurRad="38100" dist="38100" dir="2700000" algn="tl">
                    <a:srgbClr val="000000">
                      <a:alpha val="43137"/>
                    </a:srgbClr>
                  </a:outerShdw>
                </a:effectLst>
              </a:rPr>
              <a:t/>
            </a:r>
            <a:br>
              <a:rPr lang="en-IN" b="1" dirty="0">
                <a:effectLst>
                  <a:outerShdw blurRad="38100" dist="38100" dir="2700000" algn="tl">
                    <a:srgbClr val="000000">
                      <a:alpha val="43137"/>
                    </a:srgbClr>
                  </a:outerShdw>
                </a:effectLst>
              </a:rPr>
            </a:br>
            <a:endParaRPr lang="en-IN"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93108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3384267446"/>
              </p:ext>
            </p:extLst>
          </p:nvPr>
        </p:nvGraphicFramePr>
        <p:xfrm>
          <a:off x="826477" y="633045"/>
          <a:ext cx="9662745" cy="59699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682323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9772" y="683664"/>
            <a:ext cx="10364451" cy="5195843"/>
          </a:xfrm>
        </p:spPr>
        <p:txBody>
          <a:bodyPr>
            <a:normAutofit/>
          </a:bodyPr>
          <a:lstStyle/>
          <a:p>
            <a:r>
              <a:rPr lang="en-IN" sz="3200" dirty="0"/>
              <a:t># EVEN ALGAE HAS THE ABILITY TO CONSUME CO2 10 TIMES MORE THAN PLANT AND TREES</a:t>
            </a:r>
            <a:br>
              <a:rPr lang="en-IN" sz="3200" dirty="0"/>
            </a:br>
            <a:r>
              <a:rPr lang="en-IN" sz="3200" dirty="0"/>
              <a:t/>
            </a:r>
            <a:br>
              <a:rPr lang="en-IN" sz="3200" dirty="0"/>
            </a:br>
            <a:r>
              <a:rPr lang="en-IN" sz="3200" dirty="0"/>
              <a:t># EVEN IF WE OPEN THE MOTOR WITH LONG PIPES WHICH REACHES TO DEEP DOWN THE RIVER OR THE LAKE FOR  </a:t>
            </a:r>
            <a:br>
              <a:rPr lang="en-IN" sz="3200" dirty="0"/>
            </a:br>
            <a:r>
              <a:rPr lang="en-IN" sz="3200" dirty="0"/>
              <a:t>   ONLY 30 MINUTES IN A DAY EARLY IN THE MORNING AND </a:t>
            </a:r>
            <a:br>
              <a:rPr lang="en-IN" sz="3200" dirty="0"/>
            </a:br>
            <a:r>
              <a:rPr lang="en-IN" sz="3200" dirty="0"/>
              <a:t>   IN THE EVENING ,  IT WILL  BRING HUGE  ALGAE  BLOOMS  AND NUTRIENT RICH WATER UP.</a:t>
            </a:r>
            <a:br>
              <a:rPr lang="en-IN" sz="3200" dirty="0"/>
            </a:br>
            <a:endParaRPr lang="en-IN" sz="3200" dirty="0"/>
          </a:p>
        </p:txBody>
      </p:sp>
    </p:spTree>
    <p:extLst>
      <p:ext uri="{BB962C8B-B14F-4D97-AF65-F5344CB8AC3E}">
        <p14:creationId xmlns:p14="http://schemas.microsoft.com/office/powerpoint/2010/main" val="3298864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105921484"/>
              </p:ext>
            </p:extLst>
          </p:nvPr>
        </p:nvGraphicFramePr>
        <p:xfrm>
          <a:off x="1726250" y="905854"/>
          <a:ext cx="8733802" cy="549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361332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590</TotalTime>
  <Words>203</Words>
  <Application>Microsoft Office PowerPoint</Application>
  <PresentationFormat>Widescreen</PresentationFormat>
  <Paragraphs>19</Paragraphs>
  <Slides>12</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Bell MT</vt:lpstr>
      <vt:lpstr>Bookman Old Style</vt:lpstr>
      <vt:lpstr>Comic Sans MS</vt:lpstr>
      <vt:lpstr>Segoe Script</vt:lpstr>
      <vt:lpstr>Tw Cen MT</vt:lpstr>
      <vt:lpstr>Wingdings</vt:lpstr>
      <vt:lpstr>Droplet</vt:lpstr>
      <vt:lpstr>GREEN-A-THON   2k18 eco minion</vt:lpstr>
      <vt:lpstr>Breathe : powered by algae</vt:lpstr>
      <vt:lpstr>    PROBLEM STATEMENT   Carbon dioxide (CO2) in some cities has increased to life threating level. Removal of CO2 from air not only reduce greenhouse effect but also make our air clean and actually life supportable. </vt:lpstr>
      <vt:lpstr>How does idea came?</vt:lpstr>
      <vt:lpstr>VISION  REMOVE CO2 FROM AIR , MAINLY FROM THE CITIES WHICH ARE NEAR RIVER LAKES OR SEAS</vt:lpstr>
      <vt:lpstr>SOLUTION OF THE PROBLEM   #  MY IDEA IS TO USE PIPES AND POWERFUL MOTORS TO                   STIMULATE MIXING IN THE RIVER WATER, AS THE DEEP        RIVER WATER MIXES UP , BRINGING DEEP AND THE      NUTRIENT RICH WATERS TO THE SURFACE TO FEED HUGE       ALGAE BLOOMS THAT WOULD SUCK UP CARBON      DIOXIDE FROM THE ATMOSPHERE AND SINK IT TO THE      BOTTOM OF THE RIVER AS THEY DIED . </vt:lpstr>
      <vt:lpstr>PowerPoint Presentation</vt:lpstr>
      <vt:lpstr># EVEN ALGAE HAS THE ABILITY TO CONSUME CO2 10 TIMES MORE THAN PLANT AND TREES  # EVEN IF WE OPEN THE MOTOR WITH LONG PIPES WHICH REACHES TO DEEP DOWN THE RIVER OR THE LAKE FOR      ONLY 30 MINUTES IN A DAY EARLY IN THE MORNING AND     IN THE EVENING ,  IT WILL  BRING HUGE  ALGAE  BLOOMS  AND NUTRIENT RICH WATER UP. </vt:lpstr>
      <vt:lpstr>PowerPoint Presentation</vt:lpstr>
      <vt:lpstr>ADVANTAGES</vt:lpstr>
      <vt:lpstr>WORKING PROJECT AND DEVICE SETUP  1. TWO POWERFUL WATERPROOF MOTORS      2. TWO LONG PIPES TO REACH DOWN INTO  THE RIVER ONLY</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INNOVATICA….</dc:title>
  <dc:creator>arpit tiwari</dc:creator>
  <cp:lastModifiedBy>arpit tiwari</cp:lastModifiedBy>
  <cp:revision>32</cp:revision>
  <dcterms:created xsi:type="dcterms:W3CDTF">2018-02-02T19:17:20Z</dcterms:created>
  <dcterms:modified xsi:type="dcterms:W3CDTF">2018-07-26T03:59:34Z</dcterms:modified>
</cp:coreProperties>
</file>

<file path=docProps/thumbnail.jpeg>
</file>